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2" d="100"/>
          <a:sy n="102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F7B252-8E90-66C4-F94F-326FC3C48E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0B2CF-D92D-F8D8-8E48-F0AE1AD04A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47AB-D8BE-4658-96E3-C2AB66B937A7}" type="datetimeFigureOut">
              <a:rPr lang="en-AU" smtClean="0"/>
              <a:t>13/07/2025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56BB-C67C-CB7F-66A7-362B9A41A9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D1021-1AD5-F364-F040-DDB6FF0ED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9EBE-E731-469E-9215-BA1B16CF53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10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367646"/>
            <a:ext cx="9247139" cy="886120"/>
          </a:xfrm>
          <a:prstGeom prst="rect">
            <a:avLst/>
          </a:prstGeom>
        </p:spPr>
        <p:txBody>
          <a:bodyPr anchor="ctr"/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367646"/>
            <a:ext cx="9247139" cy="886120"/>
          </a:xfrm>
          <a:prstGeom prst="rect">
            <a:avLst/>
          </a:prstGeom>
        </p:spPr>
        <p:txBody>
          <a:bodyPr anchor="ctr"/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/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/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688"/>
            <a:ext cx="10515600" cy="832849"/>
          </a:xfrm>
          <a:prstGeom prst="rect">
            <a:avLst/>
          </a:prstGeom>
        </p:spPr>
        <p:txBody>
          <a:bodyPr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524125"/>
            <a:ext cx="10515600" cy="362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688"/>
            <a:ext cx="10515600" cy="832849"/>
          </a:xfrm>
          <a:prstGeom prst="rect">
            <a:avLst/>
          </a:prstGeom>
        </p:spPr>
        <p:txBody>
          <a:bodyPr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524125"/>
            <a:ext cx="10515600" cy="362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688"/>
            <a:ext cx="10515600" cy="967671"/>
          </a:xfrm>
          <a:prstGeom prst="rect">
            <a:avLst/>
          </a:prstGeom>
        </p:spPr>
        <p:txBody>
          <a:bodyPr anchor="ctr"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677917"/>
            <a:ext cx="5257800" cy="352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2734478"/>
            <a:ext cx="5257800" cy="352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688"/>
            <a:ext cx="10515600" cy="967671"/>
          </a:xfrm>
          <a:prstGeom prst="rect">
            <a:avLst/>
          </a:prstGeom>
        </p:spPr>
        <p:txBody>
          <a:bodyPr anchor="ctr"/>
          <a:lstStyle>
            <a:lvl1pPr algn="ctr">
              <a:defRPr sz="38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677917"/>
            <a:ext cx="5257800" cy="352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2734478"/>
            <a:ext cx="5257800" cy="352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5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5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Week 1, Lecture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Digital Forensic</a:t>
            </a:r>
          </a:p>
          <a:p>
            <a:r>
              <a:t>Understanding the Digital Forensics Profession and Investigations.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Developing Digital Forensics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To be a successful digital forensics investigator, you must be familiar with more than one computing platform.</a:t>
            </a:r>
          </a:p>
          <a:p>
            <a:pPr/>
            <a:r>
              <a:t>Familiarize yourself with older platforms (e.g., DOS, Windows 9x, Windows XP) and modern platforms (e.g., Linux, macOS, current Windows).</a:t>
            </a:r>
          </a:p>
          <a:p>
            <a:pPr/>
            <a:r>
              <a:t>No one can be an expert in every aspect of computing or technology you investigate.</a:t>
            </a:r>
          </a:p>
          <a:p>
            <a:pPr/>
            <a:r>
              <a:t>Supplement your knowledge by developing and maintaining contact with digital, network, and investigative professionals.</a:t>
            </a:r>
          </a:p>
          <a:p>
            <a:pPr/>
            <a:r>
              <a:t>Join computer user groups in both public and private sectors (e.g., CTIN, IACIS, HTCI, (ISC)2, InfraGard).</a:t>
            </a:r>
          </a:p>
          <a:p>
            <a:pPr/>
            <a:r>
              <a:t>CTIN is a nonprofit group in Seattle-Tacoma, WA, composed of law enforcement, private security professionals, and others focused on improving high-technology investigations.</a:t>
            </a:r>
          </a:p>
          <a:p>
            <a:pPr/>
            <a:r>
              <a:t>Groups like (ISC)2 and InfraGard have local chapters in most major cities.</a:t>
            </a:r>
          </a:p>
          <a:p>
            <a:pPr/>
            <a:r>
              <a:t>Build your own network of digital forensics experts and stay in touch through email.</a:t>
            </a:r>
          </a:p>
          <a:p>
            <a:pPr/>
            <a:r>
              <a:t>Cultivate relationships with professionals in technical areas different from your specialty (e.g., Windows experts should maintain contact with Linux, UNIX, and macOS experts).</a:t>
            </a:r>
          </a:p>
          <a:p>
            <a:pPr/>
            <a:r>
              <a:t>Exercise caution and good judgment when using social media to interact with unknown individuals.</a:t>
            </a:r>
          </a:p>
          <a:p>
            <a:pPr/>
            <a:r>
              <a:t>User groups can be especially helpful for information on obscure operating systems.</a:t>
            </a:r>
          </a:p>
          <a:p>
            <a:pPr/>
            <a:r>
              <a:t>Example: A user group helped convict a child molester in Pierce County, WA, by providing access to CoCo DOS commands.</a:t>
            </a:r>
          </a:p>
          <a:p>
            <a:pPr/>
            <a:r>
              <a:t>Outside experts can provide detailed information needed to retrieve digital evidence.</a:t>
            </a:r>
          </a:p>
          <a:p>
            <a:pPr/>
            <a:r>
              <a:t>Example: A Macintosh engineer helped retrieve evidence from a compressed and erased hard drive in a murder case.</a:t>
            </a:r>
          </a:p>
          <a:p>
            <a:pPr/>
            <a:r>
              <a:t>This evidence included text files showing the husband spent $35,000 on cocaine and prostitution services, leading to his conviction.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Which of the following is an example of how user groups helped in a digital forensics investigation?</a:t>
            </a:r>
          </a:p>
          <a:p>
            <a:pPr/>
            <a:r>
              <a:t>A) A user group provided information about CoCo DOS, which was crucial in accessing the suspect's computer.</a:t>
            </a:r>
          </a:p>
          <a:p>
            <a:pPr/>
            <a:r>
              <a:t>B) A user group helped identify the software used to compress a hard drive in a murder case.</a:t>
            </a:r>
          </a:p>
          <a:p>
            <a:pPr/>
            <a:r>
              <a:t>C) A user group assisted in recovering deleted files from a Windows XP system.</a:t>
            </a:r>
          </a:p>
          <a:p>
            <a:pPr/>
            <a:r>
              <a:t>D) A user group provided training on how to use social media for digital forensics.</a:t>
            </a:r>
          </a:p>
          <a:p>
            <a:pPr/>
            <a:r>
              <a:t>Correct Answer: 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Which of the following is a key principle in digital forensics as defined by Ken Zatyko?</a:t>
            </a:r>
          </a:p>
          <a:p>
            <a:pPr/>
            <a:r>
              <a:t>A) Ensuring the uniqueness of digital evidence through encryption</a:t>
            </a:r>
          </a:p>
          <a:p>
            <a:pPr/>
            <a:r>
              <a:t>B) Validating digital evidence with mathematical hash functions</a:t>
            </a:r>
          </a:p>
          <a:p>
            <a:pPr/>
            <a:r>
              <a:t>C) Prioritizing the prosecution of individuals over evidence collection</a:t>
            </a:r>
          </a:p>
          <a:p>
            <a:pPr/>
            <a:r>
              <a:t>D) Focusing solely on civil cases and excluding criminal investigations</a:t>
            </a:r>
          </a:p>
          <a:p>
            <a:pPr/>
            <a:r>
              <a:t>Correct Answer: 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Digital forensics involves the process of collecting, preserving, analyzing, and presenting digital evidence in a legal context.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An Overview of Digital Forensics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 Overview of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Digital forensics involves investigative procedures for a legal purpose, focusing on the analysis of digital evidence.</a:t>
            </a:r>
          </a:p>
          <a:p>
            <a:pPr/>
            <a:r>
              <a:t>Key aspects include obtaining search warrants, maintaining chain of custody, validating with mathematical hash functions, using validated tools, ensuring repeatability, reporting, and presenting evidence as an expert witness.</a:t>
            </a:r>
          </a:p>
          <a:p>
            <a:pPr/>
            <a:r>
              <a:t>The field encompasses specialties such as computer forensics, network forensics, video forensics, and others.</a:t>
            </a:r>
          </a:p>
          <a:p>
            <a:pPr/>
            <a:r>
              <a:t>Digital forensics also includes research and incident response, though these areas are not primarily concerned with prosecution or evidence validity.</a:t>
            </a:r>
          </a:p>
          <a:p>
            <a:pPr/>
            <a:r>
              <a:t>The need for standardized digital forensics processes has grown due to the ubiquity of digital information and the necessity for global cooperation in handling digital evidence.</a:t>
            </a:r>
          </a:p>
          <a:p>
            <a:pPr/>
            <a:r>
              <a:t>ISO 27037 provides guidelines for the identification, collection, acquisition, and preservation of digital evidence, promoting international standards.</a:t>
            </a:r>
          </a:p>
          <a:p>
            <a:pPr/>
            <a:r>
              <a:t>Legal frameworks like the Fourth Amendment protect privacy rights, influencing the admissibility of digital evidence and the necessity of search warrants.</a:t>
            </a:r>
          </a:p>
          <a:p>
            <a:pPr/>
            <a:r>
              <a:t>Case law, such as Commonwealth v. Copenhefer, highlights the balance between privacy expectations and the admissibility of digital evidence recovered from computers.</a:t>
            </a:r>
          </a:p>
          <a:p>
            <a:pPr/>
            <a:r>
              <a:t>Laws on digital evidence vary by jurisdiction, with different states, provinces, and countries having distinct legal interpretations and procedures.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Digital Forensics and Other Related Disciplines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Digital forensics involves scientifically examining and analyzing data from computer storage media for use as evidence in court.</a:t>
            </a:r>
          </a:p>
          <a:p>
            <a:pPr/>
            <a:r>
              <a:t>Key aspects include: identification, collection, examination, analysis of data, preserving data integrity, and maintaining a strict chain of custody.</a:t>
            </a:r>
          </a:p>
          <a:p>
            <a:pPr/>
            <a:r>
              <a:t>Investigating digital devices includes collecting data securely, examining suspect data, presenting digital information to courts, and applying laws to digital practices.</a:t>
            </a:r>
          </a:p>
          <a:p>
            <a:pPr/>
            <a:r>
              <a:t>Digital forensics retrieves data from computer hard drives or storage media, similar to an archaeologist excavating a site.</a:t>
            </a:r>
          </a:p>
          <a:p>
            <a:pPr/>
            <a:r>
              <a:t>Network forensics focuses on how attackers access networks, files copied or tampered with, and uses log files to track user activity and network changes.</a:t>
            </a:r>
          </a:p>
          <a:p>
            <a:pPr/>
            <a:r>
              <a:t>Digital forensics differs from data recovery, which retrieves deleted or lost data due to accidents or system failures.</a:t>
            </a:r>
          </a:p>
          <a:p>
            <a:pPr/>
            <a:r>
              <a:t>Digital forensics aims to recover hidden or deleted data as valid evidence, unlike data recovery where the target is known.</a:t>
            </a:r>
          </a:p>
          <a:p>
            <a:pPr/>
            <a:r>
              <a:t>Digital devices pose challenges as their contents are unknown, requiring examiners to search and piece together data.</a:t>
            </a:r>
          </a:p>
          <a:p>
            <a:pPr/>
            <a:r>
              <a:t>Forensics software tools are commonly used, with advanced equipment reserved for extreme cases.</a:t>
            </a:r>
          </a:p>
          <a:p>
            <a:pPr/>
            <a:r>
              <a:t>Digital investigations are part of a triad with vulnerability/threat assessment and risk management, and network intrusion detection/incident response.</a:t>
            </a:r>
          </a:p>
          <a:p>
            <a:pPr/>
            <a:r>
              <a:t>The triad functions independently but collaborate during large-scale investigations.</a:t>
            </a:r>
          </a:p>
          <a:p>
            <a:pPr/>
            <a:r>
              <a:t>Vulnerability assessment teams test system integrity, identify vulnerabilities, and conduct authorized attacks to improve security.</a:t>
            </a:r>
          </a:p>
          <a:p>
            <a:pPr/>
            <a:r>
              <a:t>Network intrusion detection teams detect attacks, monitor logs, and respond to intrusions, collecting evidence for legal action.</a:t>
            </a:r>
          </a:p>
          <a:p>
            <a:pPr/>
            <a:r>
              <a:t>Digital investigations group conducts forensic analysis and may draw on resources from other triad groups for complex cases.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Which of the following best describes the primary purpose of digital forensics as defined by NIST?</a:t>
            </a:r>
          </a:p>
          <a:p>
            <a:pPr/>
            <a:r>
              <a:t>A) To recover deleted files for data recovery purposes</a:t>
            </a:r>
          </a:p>
          <a:p>
            <a:pPr/>
            <a:r>
              <a:t>B) To examine and analyze data from computer storage media for use as evidence in court</a:t>
            </a:r>
          </a:p>
          <a:p>
            <a:pPr/>
            <a:r>
              <a:t>C) To secure an organization's computers and networks through vulnerability assessments</a:t>
            </a:r>
          </a:p>
          <a:p>
            <a:pPr/>
            <a:r>
              <a:t>D) To monitor network firewall logs for detecting intrusions</a:t>
            </a:r>
          </a:p>
          <a:p>
            <a:pPr/>
            <a:r>
              <a:t>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Brief History of 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Fifty years ago, computers were not part of everyday life, but now they are central to crime and evidence storage.</a:t>
            </a:r>
          </a:p>
          <a:p>
            <a:pPr/>
            <a:r>
              <a:t>By the 1970s, electronic crimes increased, especially in finance, with mainframes being used by trained professionals.</a:t>
            </a:r>
          </a:p>
          <a:p>
            <a:pPr/>
            <a:r>
              <a:t>White-collar fraud emerged, such as the one-half cent crime, where programmers manipulated rounding methods to siphon money.</a:t>
            </a:r>
          </a:p>
          <a:p>
            <a:pPr/>
            <a:r>
              <a:t>Law enforcement lacked computer knowledge, leading to FLETC training programs for handling digital data.</a:t>
            </a:r>
          </a:p>
          <a:p>
            <a:pPr/>
            <a:r>
              <a:t>In the 1980s, PCs replaced mainframes, leading to diverse OSs like Apple IIe, Macintosh, TRS-80, and Commodore 64.</a:t>
            </a:r>
          </a:p>
          <a:p>
            <a:pPr/>
            <a:r>
              <a:t>DOS varieties (PC-DOS, MS-DOS, etc.) were common, with forensics tools developed by agencies like RCMP and IRS.</a:t>
            </a:r>
          </a:p>
          <a:p>
            <a:pPr/>
            <a:r>
              <a:t>Mid-1980s saw tools like Xtree Gold and Norton DiskEdit for file recovery, used on early PCs with 10-40 MB hard drives.</a:t>
            </a:r>
          </a:p>
          <a:p>
            <a:pPr/>
            <a:r>
              <a:t>1987 introduced the Mac SE with a 60 MB hard drive, marking an advancement over Commodore 64's tape storage.</a:t>
            </a:r>
          </a:p>
          <a:p>
            <a:pPr/>
            <a:r>
              <a:t>Early 1990s saw IACIS providing training and IRS creating search-warrant programs, though commercial GUI tools were limited until Expert Witness.</a:t>
            </a:r>
          </a:p>
          <a:p>
            <a:pPr/>
            <a:r>
              <a:t>EnCase, developed by a former ASR Data partner, became a popular digital forensics tool.</a:t>
            </a:r>
          </a:p>
          <a:p>
            <a:pPr/>
            <a:r>
              <a:t>As hard disks grew beyond 8 GB, DOS-based tools became inadequate, prompting new forensics software development.</a:t>
            </a:r>
          </a:p>
          <a:p>
            <a:pPr/>
            <a:r>
              <a:t>Tools like ILook (used by IRS) and AccessData FTK are now widely used in law enforcement and civilian sectors.</a:t>
            </a:r>
          </a:p>
          <a:p>
            <a:pPr/>
            <a:r>
              <a:t>Software companies continue to develop new tools to keep pace with evolving technology, though this book covers only some available options.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Which of the following best describes the primary reason for the development of digital forensics tools in the 1980s?</a:t>
            </a:r>
          </a:p>
          <a:p>
            <a:pPr/>
            <a:r>
              <a:t>A) The need to recover deleted files and investigate computer crimes as technology became more prevalent.</a:t>
            </a:r>
          </a:p>
          <a:p>
            <a:pPr/>
            <a:r>
              <a:t>B) The demand for more efficient accounting methods in financial institutions.</a:t>
            </a:r>
          </a:p>
          <a:p>
            <a:pPr/>
            <a:r>
              <a:t>C) The desire to create user-friendly operating systems for personal computers.</a:t>
            </a:r>
          </a:p>
          <a:p>
            <a:pPr/>
            <a:r>
              <a:t>D) The requirement to standardize data storage across different computer models.</a:t>
            </a:r>
          </a:p>
          <a:p>
            <a:pPr/>
            <a:r>
              <a:t>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Case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Case law is used when statutes or regulations do not exist to address technological changes.</a:t>
            </a:r>
          </a:p>
          <a:p>
            <a:pPr/>
            <a:r>
              <a:t>In common law nations like the United States, case law applies previous similar cases to current ones to resolve ambiguities in laws.</a:t>
            </a:r>
          </a:p>
          <a:p>
            <a:pPr/>
            <a:r>
              <a:t>Digital forensics examiners must be familiar with recent court rulings on search and seizure in the electronic environment.</a:t>
            </a:r>
          </a:p>
          <a:p>
            <a:pPr/>
            <a:r>
              <a:t>Law enforcement can confiscate items an arrested person is carrying but may not have authority to search devices like smartphones.</a:t>
            </a:r>
          </a:p>
          <a:p>
            <a:pPr/>
            <a:r>
              <a:t>Actions such as searching a device without proper authority are being challenged in courts.</a:t>
            </a:r>
          </a:p>
          <a:p>
            <a:pPr/>
            <a:r>
              <a:t>Staying updated with changing case law is critical for effective digital forensics investigation.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pPr/>
            <a:r>
              <a:t>In the context of digital forensics, which of the following best describes the role of case law?</a:t>
            </a:r>
          </a:p>
          <a:p>
            <a:pPr/>
            <a:r>
              <a:t>A) It provides a framework for interpreting ambiguous statutes and ensuring legal compliance.</a:t>
            </a:r>
          </a:p>
          <a:p>
            <a:pPr/>
            <a:r>
              <a:t>B) It allows law enforcement to search any device without a warrant.</a:t>
            </a:r>
          </a:p>
          <a:p>
            <a:pPr/>
            <a:r>
              <a:t>C) It guarantees that all evidence collected is admissible in court without challenge.</a:t>
            </a:r>
          </a:p>
          <a:p>
            <a:pPr/>
            <a:r>
              <a:t>D) It replaces existing statutes and regulations entirely in the digital environment.</a:t>
            </a:r>
          </a:p>
          <a:p>
            <a:pPr/>
            <a:r>
              <a:t>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Props1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Arial</vt:lpstr>
      <vt:lpstr>Calibri</vt:lpstr>
      <vt:lpstr>Office Theme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50</cp:revision>
  <cp:lastPrinted>2024-03-07T22:50:54Z</cp:lastPrinted>
  <dcterms:created xsi:type="dcterms:W3CDTF">2025-07-12T04:25:30Z</dcterms:created>
  <dcterms:modified xsi:type="dcterms:W3CDTF">2025-07-12T16:00:42Z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